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72" r:id="rId3"/>
    <p:sldId id="284" r:id="rId4"/>
    <p:sldId id="277" r:id="rId6"/>
    <p:sldId id="280" r:id="rId7"/>
    <p:sldId id="285" r:id="rId8"/>
    <p:sldId id="286" r:id="rId9"/>
    <p:sldId id="291" r:id="rId10"/>
    <p:sldId id="292" r:id="rId11"/>
    <p:sldId id="293" r:id="rId12"/>
    <p:sldId id="287" r:id="rId13"/>
    <p:sldId id="294" r:id="rId14"/>
    <p:sldId id="288" r:id="rId15"/>
    <p:sldId id="295" r:id="rId16"/>
    <p:sldId id="296" r:id="rId17"/>
    <p:sldId id="297" r:id="rId18"/>
    <p:sldId id="298" r:id="rId19"/>
    <p:sldId id="299" r:id="rId20"/>
    <p:sldId id="289" r:id="rId21"/>
    <p:sldId id="300" r:id="rId22"/>
    <p:sldId id="302" r:id="rId23"/>
    <p:sldId id="308" r:id="rId24"/>
    <p:sldId id="290" r:id="rId25"/>
    <p:sldId id="309" r:id="rId26"/>
    <p:sldId id="278" r:id="rId27"/>
  </p:sldIdLst>
  <p:sldSz cx="12192000" cy="6858000"/>
  <p:notesSz cx="6858000" cy="9144000"/>
  <p:embeddedFontLst>
    <p:embeddedFont>
      <p:font typeface="隶书" panose="02010509060101010101" charset="-122"/>
      <p:regular r:id="rId31"/>
    </p:embeddedFont>
    <p:embeddedFont>
      <p:font typeface="微软雅黑" panose="020B0503020204020204" charset="-122"/>
      <p:regular r:id="rId32"/>
    </p:embeddedFont>
    <p:embeddedFont>
      <p:font typeface="汉仪尚巍手书W" panose="00020600040101010101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5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72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8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2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file:///C:\Users\1V994W2\PycharmProjects\PPT_Background_Generation/pic_temp/0_pic_quater_left_up.png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image" Target="file:///C:\Users\1V994W2\Documents\Tencent%20Files\574576071\FileRecv\&#25340;&#35013;&#32032;&#26448;\&#31616;&#32422;&#21333;&#22270;-30\\09\subject_holdleft_16,85,222_0_staid_full_0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40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92910"/>
            <a:ext cx="5486400" cy="527218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6603682" y="3210340"/>
            <a:ext cx="4826000" cy="48885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zh-CN" altLang="en-US" sz="2000" b="1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marR="0" lvl="0" indent="0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6603683" y="2153603"/>
            <a:ext cx="4825365" cy="97091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汉仪尚巍手书W" panose="00020600040101010101" charset="-122"/>
                <a:ea typeface="汉仪尚巍手书W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0"/>
            </p:custDataLst>
          </p:nvPr>
        </p:nvSpPr>
        <p:spPr>
          <a:xfrm>
            <a:off x="6603683" y="3819843"/>
            <a:ext cx="4826635" cy="97091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2910"/>
            <a:ext cx="5486400" cy="5272181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888982" y="2555558"/>
            <a:ext cx="4572036" cy="1172210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888982" y="3867665"/>
            <a:ext cx="4572036" cy="5829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kumimoji="0" lang="zh-CN" altLang="en-US" sz="2000" b="0" i="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905341"/>
            <a:ext cx="4064000" cy="1952659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4064000" cy="19526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275438" y="2402329"/>
            <a:ext cx="6227805" cy="897258"/>
          </a:xfrm>
        </p:spPr>
        <p:txBody>
          <a:bodyPr lIns="91440" tIns="45720" rIns="91440" bIns="45720" anchor="b" anchorCtr="0">
            <a:normAutofit/>
          </a:bodyPr>
          <a:lstStyle>
            <a:lvl1pPr algn="l">
              <a:defRPr sz="4800" u="none" strike="noStrike" kern="1200" cap="none" spc="3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4275433" y="3377686"/>
            <a:ext cx="6227805" cy="1077985"/>
          </a:xfrm>
        </p:spPr>
        <p:txBody>
          <a:bodyPr lIns="91440" tIns="45720" rIns="91440" bIns="4572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320128"/>
            <a:ext cx="4389120" cy="4217744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隶书" panose="02010509060101010101" charset="-122"/>
                <a:ea typeface="隶书" panose="0201050906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隶书" panose="02010509060101010101" charset="-122"/>
                <a:ea typeface="隶书" panose="020105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隶书" panose="02010509060101010101" charset="-122"/>
                <a:ea typeface="隶书" panose="020105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隶书" panose="02010509060101010101" charset="-122"/>
          <a:ea typeface="隶书" panose="020105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0.xml"/><Relationship Id="rId4" Type="http://schemas.openxmlformats.org/officeDocument/2006/relationships/image" Target="../media/image8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6.xml"/><Relationship Id="rId3" Type="http://schemas.openxmlformats.org/officeDocument/2006/relationships/image" Target="../media/image9.png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30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29.xml"/><Relationship Id="rId3" Type="http://schemas.openxmlformats.org/officeDocument/2006/relationships/image" Target="../media/image10.pn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3" Type="http://schemas.openxmlformats.org/officeDocument/2006/relationships/image" Target="../media/image14.pn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9" Type="http://schemas.openxmlformats.org/officeDocument/2006/relationships/notesSlide" Target="../notesSlides/notesSlide1.xml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5.xml"/><Relationship Id="rId3" Type="http://schemas.openxmlformats.org/officeDocument/2006/relationships/image" Target="../media/image15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2.xml"/><Relationship Id="rId3" Type="http://schemas.openxmlformats.org/officeDocument/2006/relationships/image" Target="../media/image6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1.xml"/><Relationship Id="rId4" Type="http://schemas.openxmlformats.org/officeDocument/2006/relationships/image" Target="../media/image7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 lIns="90000" rIns="90000">
            <a:normAutofit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初窥门径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6604000" y="2153920"/>
            <a:ext cx="4919345" cy="970915"/>
          </a:xfrm>
        </p:spPr>
        <p:txBody>
          <a:bodyPr lIns="90000" tIns="46800" rIns="90000"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汉仪尚巍手书W" panose="00020600040101010101" charset="-122"/>
              </a:rPr>
              <a:t>SpringCloud</a:t>
            </a:r>
            <a:endParaRPr lang="en-US" altLang="zh-CN" dirty="0">
              <a:solidFill>
                <a:schemeClr val="bg1"/>
              </a:solidFill>
              <a:cs typeface="汉仪尚巍手书W" panose="0002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 lIns="90000" rIns="90000" bIns="46800">
            <a:normAutofit lnSpcReduction="10000"/>
          </a:bodyPr>
          <a:lstStyle/>
          <a:p>
            <a:pPr marL="0">
              <a:buNone/>
            </a:pPr>
            <a:r>
              <a:rPr lang="zh-CN" altLang="en-US" dirty="0">
                <a:solidFill>
                  <a:schemeClr val="bg1"/>
                </a:solidFill>
              </a:rPr>
              <a:t>搭建组件，知晓源来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03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分布式配置中心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Config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分布式配置中心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config server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访问规则：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/{appication}/{profile}/[{label}]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/{application}-{profile}.properties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/{label}/{application}-{profile}.properties　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   /{label}/{application}-{profile}.yml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eureke 实现服务发现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、配合 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spring 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cloud bus 实现配置推送更新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Config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04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服务容错保护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Hystrix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断路器模式，舱壁模式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59824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835" y="1490980"/>
            <a:ext cx="10673080" cy="35617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三种原因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服务提供者不可用。如：硬件故障、程序BUG、缓存击穿、并发请求量过大等；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重试加大流量。如：用户重试、代码重试逻辑等；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服务调用者不可用。如：同步请求阻塞造成的资源耗尽等。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最终结果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服务链条中的某一个服务不可用，导致一系列的服务不可用，最终造成服务逻辑崩溃。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b="1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解决方案：</a:t>
            </a:r>
            <a:endParaRPr kumimoji="0" lang="zh-CN" altLang="en-US" b="1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、降级，当请求超时、资源不足等情况发生时进行服务降级处理，不调用真实服务逻辑，而是使用快速失败（fallback）方式直接返回一个托底数据，保证服务链条的完整，避免服务雪崩。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、熔断，断路器模式，服务降级 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+ 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自动恢复。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、隔离，舱壁模式，线程池隔离、信号量隔离。</a:t>
            </a:r>
            <a:endParaRPr lang="zh-CN" altLang="en-US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、请求合并，在一定时间内，收集一定量的同类型请求，合并请求需求后，一次性访问服务提供者，得到批量结果。这种方式可以减少服务消费者和服务提供者之间的通讯次数，提升应用执行效率。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灾难性雪崩效应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330" y="1501140"/>
            <a:ext cx="10970260" cy="5156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当一定时间内，异常请求比例（请求超时、网络故障、服务异常等）达到阀值时，启动熔断器，熔断器一旦启动，则会停止调用具体服务逻辑，通过fallback快速返回托底数据，保证服务链的完整。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　　熔断有自动恢复机制，如：当熔断器启动后，每隔5秒，尝试将新的请求发送给服务提供者，如果服务可正常执行并返回结果，则关闭熔断器，服务恢复。如果仍旧调用失败，则继续返回托底数据，熔断器持续开启状态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熔断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345" y="2865755"/>
            <a:ext cx="6324600" cy="3870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单击此处输入你的正文，文字是您思想的提炼，为了最终演示发布的良好效果，请尽量言简意赅的阐述观点；根据需要可酌情增减文字，以便观者可以准确理解您所传达的信息。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线程池隔离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" y="1376045"/>
            <a:ext cx="5646420" cy="24841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2665" y="1216025"/>
            <a:ext cx="5669280" cy="2804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" y="3930650"/>
            <a:ext cx="5631180" cy="2499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665" y="4020185"/>
            <a:ext cx="5707380" cy="26593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设置一个并发处理的最大极值。当并发请求数超过极值时，通过fallback返回托底数据，保证服务完整性。</a:t>
            </a:r>
            <a:endParaRPr kumimoji="0" lang="zh-CN" altLang="en-US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信号量隔离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2201545"/>
            <a:ext cx="8902700" cy="33585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05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服务网关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Zuul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路由转发，过滤器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zuul的核心是一系列的filters, 其作用类比Servlet框架的Filter，或者AOP。zuul把请求路由到用户处理逻辑的过程中，这些filter参与一些过滤处理，比如Authentication，Load Shedding等。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Zuul使用一系列不同类型的过滤器，使我们能够快速灵活地将功能应用于我们的边缘服务。这些过滤器可帮助我们执行以下功能：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身份验证和安全性 - 确定每个资源的身份验证要求并拒绝不满足这些要求的请求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洞察和监控 - 在边缘跟踪有意义的数据和统计数据，以便为我们提供准确的生产视图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动态路由 - 根据需要动态地将请求路由到不同的后端群集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压力测试 - 逐渐增加群集的流量以衡量性能。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Load Shedding - 为每种类型的请求分配容量并删除超过限制的请求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静态响应处理 - 直接在边缘构建一些响应，而不是将它们转发到内部集群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Zuul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过滤器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49"/>
          <p:cNvSpPr txBox="1"/>
          <p:nvPr>
            <p:custDataLst>
              <p:tags r:id="rId1"/>
            </p:custDataLst>
          </p:nvPr>
        </p:nvSpPr>
        <p:spPr>
          <a:xfrm>
            <a:off x="1345883" y="1234121"/>
            <a:ext cx="2438326" cy="416561"/>
          </a:xfrm>
          <a:prstGeom prst="rect">
            <a:avLst/>
          </a:prstGeom>
          <a:noFill/>
        </p:spPr>
        <p:txBody>
          <a:bodyPr wrap="square" lIns="91440" tIns="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2000" b="1" spc="600" dirty="0">
                <a:solidFill>
                  <a:schemeClr val="bg1">
                    <a:lumMod val="7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  <a:sym typeface="+mn-ea"/>
              </a:rPr>
              <a:t>CONTENTS</a:t>
            </a:r>
            <a:endParaRPr lang="en-US" altLang="zh-CN" sz="2000" b="1" spc="600" dirty="0">
              <a:solidFill>
                <a:schemeClr val="bg1">
                  <a:lumMod val="7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  <a:sym typeface="+mn-ea"/>
            </a:endParaRPr>
          </a:p>
        </p:txBody>
      </p:sp>
      <p:sp>
        <p:nvSpPr>
          <p:cNvPr id="21" name="文本框 50"/>
          <p:cNvSpPr txBox="1"/>
          <p:nvPr>
            <p:custDataLst>
              <p:tags r:id="rId2"/>
            </p:custDataLst>
          </p:nvPr>
        </p:nvSpPr>
        <p:spPr>
          <a:xfrm>
            <a:off x="1345883" y="493077"/>
            <a:ext cx="2438326" cy="699770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3600" spc="600" dirty="0">
                <a:solidFill>
                  <a:schemeClr val="lt1"/>
                </a:solidFill>
                <a:uFillTx/>
                <a:latin typeface="汉仪尚巍手书W" panose="00020600040101010101" charset="-122"/>
                <a:ea typeface="汉仪尚巍手书W" panose="00020600040101010101" charset="-122"/>
                <a:cs typeface="汉仪尚巍手书W" panose="00020600040101010101" charset="-122"/>
                <a:sym typeface="Arial" panose="020B0604020202020204" pitchFamily="34" charset="0"/>
              </a:rPr>
              <a:t>目 录</a:t>
            </a:r>
            <a:endParaRPr lang="zh-CN" altLang="en-US" sz="3600" spc="600" dirty="0">
              <a:solidFill>
                <a:schemeClr val="lt1"/>
              </a:solidFill>
              <a:uFillTx/>
              <a:latin typeface="汉仪尚巍手书W" panose="00020600040101010101" charset="-122"/>
              <a:ea typeface="汉仪尚巍手书W" panose="00020600040101010101" charset="-122"/>
              <a:cs typeface="汉仪尚巍手书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4" name="任意多边形 4"/>
          <p:cNvSpPr/>
          <p:nvPr>
            <p:custDataLst>
              <p:tags r:id="rId3"/>
            </p:custDataLst>
          </p:nvPr>
        </p:nvSpPr>
        <p:spPr bwMode="auto">
          <a:xfrm>
            <a:off x="1345565" y="208470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任意多边形 12"/>
          <p:cNvSpPr/>
          <p:nvPr>
            <p:custDataLst>
              <p:tags r:id="rId4"/>
            </p:custDataLst>
          </p:nvPr>
        </p:nvSpPr>
        <p:spPr bwMode="auto">
          <a:xfrm>
            <a:off x="2468245" y="208470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矩形 75"/>
          <p:cNvSpPr/>
          <p:nvPr>
            <p:custDataLst>
              <p:tags r:id="rId5"/>
            </p:custDataLst>
          </p:nvPr>
        </p:nvSpPr>
        <p:spPr>
          <a:xfrm>
            <a:off x="1664970" y="2122805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 bwMode="auto">
          <a:xfrm>
            <a:off x="2741930" y="20066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服务注册与发现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Eureka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 17"/>
          <p:cNvSpPr/>
          <p:nvPr>
            <p:custDataLst>
              <p:tags r:id="rId7"/>
            </p:custDataLst>
          </p:nvPr>
        </p:nvSpPr>
        <p:spPr bwMode="auto">
          <a:xfrm>
            <a:off x="1345565" y="2863215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 20"/>
          <p:cNvSpPr/>
          <p:nvPr>
            <p:custDataLst>
              <p:tags r:id="rId8"/>
            </p:custDataLst>
          </p:nvPr>
        </p:nvSpPr>
        <p:spPr bwMode="auto">
          <a:xfrm>
            <a:off x="2468245" y="2863215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>
            <p:custDataLst>
              <p:tags r:id="rId9"/>
            </p:custDataLst>
          </p:nvPr>
        </p:nvSpPr>
        <p:spPr>
          <a:xfrm>
            <a:off x="1664970" y="2901315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 bwMode="auto">
          <a:xfrm>
            <a:off x="2741930" y="277622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客服端负载均衡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Ribbon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 24"/>
          <p:cNvSpPr/>
          <p:nvPr>
            <p:custDataLst>
              <p:tags r:id="rId11"/>
            </p:custDataLst>
          </p:nvPr>
        </p:nvSpPr>
        <p:spPr bwMode="auto">
          <a:xfrm>
            <a:off x="1345565" y="363093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 25"/>
          <p:cNvSpPr/>
          <p:nvPr>
            <p:custDataLst>
              <p:tags r:id="rId12"/>
            </p:custDataLst>
          </p:nvPr>
        </p:nvSpPr>
        <p:spPr bwMode="auto">
          <a:xfrm>
            <a:off x="2468245" y="363093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矩形 83"/>
          <p:cNvSpPr/>
          <p:nvPr>
            <p:custDataLst>
              <p:tags r:id="rId13"/>
            </p:custDataLst>
          </p:nvPr>
        </p:nvSpPr>
        <p:spPr>
          <a:xfrm>
            <a:off x="1664970" y="366903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 bwMode="auto">
          <a:xfrm>
            <a:off x="2741930" y="354584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分布式配置中心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Config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 30"/>
          <p:cNvSpPr/>
          <p:nvPr>
            <p:custDataLst>
              <p:tags r:id="rId15"/>
            </p:custDataLst>
          </p:nvPr>
        </p:nvSpPr>
        <p:spPr bwMode="auto">
          <a:xfrm>
            <a:off x="1345565" y="438277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 32"/>
          <p:cNvSpPr/>
          <p:nvPr>
            <p:custDataLst>
              <p:tags r:id="rId16"/>
            </p:custDataLst>
          </p:nvPr>
        </p:nvSpPr>
        <p:spPr bwMode="auto">
          <a:xfrm>
            <a:off x="2468245" y="438277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17"/>
            </p:custDataLst>
          </p:nvPr>
        </p:nvSpPr>
        <p:spPr>
          <a:xfrm>
            <a:off x="1664970" y="442087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8"/>
            </p:custDataLst>
          </p:nvPr>
        </p:nvSpPr>
        <p:spPr bwMode="auto">
          <a:xfrm>
            <a:off x="2741930" y="431546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服务容错保护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Hystrix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任意多边形 36"/>
          <p:cNvSpPr/>
          <p:nvPr>
            <p:custDataLst>
              <p:tags r:id="rId19"/>
            </p:custDataLst>
          </p:nvPr>
        </p:nvSpPr>
        <p:spPr bwMode="auto">
          <a:xfrm>
            <a:off x="1345565" y="515239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1" name="任意多边形 37"/>
          <p:cNvSpPr/>
          <p:nvPr>
            <p:custDataLst>
              <p:tags r:id="rId20"/>
            </p:custDataLst>
          </p:nvPr>
        </p:nvSpPr>
        <p:spPr bwMode="auto">
          <a:xfrm>
            <a:off x="2468245" y="515239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21"/>
            </p:custDataLst>
          </p:nvPr>
        </p:nvSpPr>
        <p:spPr>
          <a:xfrm>
            <a:off x="1664970" y="5190490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2"/>
            </p:custDataLst>
          </p:nvPr>
        </p:nvSpPr>
        <p:spPr bwMode="auto">
          <a:xfrm>
            <a:off x="2741930" y="508508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服务网关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Zuul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 43"/>
          <p:cNvSpPr/>
          <p:nvPr>
            <p:custDataLst>
              <p:tags r:id="rId23"/>
            </p:custDataLst>
          </p:nvPr>
        </p:nvSpPr>
        <p:spPr bwMode="auto">
          <a:xfrm>
            <a:off x="1345565" y="5922010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任意多边形 45"/>
          <p:cNvSpPr/>
          <p:nvPr>
            <p:custDataLst>
              <p:tags r:id="rId24"/>
            </p:custDataLst>
          </p:nvPr>
        </p:nvSpPr>
        <p:spPr bwMode="auto">
          <a:xfrm>
            <a:off x="2468245" y="5922010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 fontAlgn="auto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25"/>
            </p:custDataLst>
          </p:nvPr>
        </p:nvSpPr>
        <p:spPr>
          <a:xfrm>
            <a:off x="1664970" y="5960110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2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6"/>
            </p:custDataLst>
          </p:nvPr>
        </p:nvSpPr>
        <p:spPr bwMode="auto">
          <a:xfrm>
            <a:off x="2741930" y="5854700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分布式服务跟踪</a:t>
            </a:r>
            <a:r>
              <a:rPr lang="en-US" altLang="zh-CN" sz="2000" b="1" spc="20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Sleuth</a:t>
            </a:r>
            <a:endParaRPr lang="en-US" altLang="zh-CN" sz="2000" b="1" spc="20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8094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 </a:t>
            </a:r>
            <a:endParaRPr lang="en-US" altLang="zh-CN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过滤器的生命周期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45" y="1568450"/>
            <a:ext cx="7512685" cy="42367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1、pre过滤器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ServletDetectionFilter，执行顺序为-3，是最先被执行的过滤器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Servlet30WrapperFilter，执行顺序为-2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FormBodyWrapperFilter，执行顺序为-1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DebugFilter，执行顺序为1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PreDecorationFilter，执行顺序是5，是pre阶段最后被执行的过滤器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2、route过滤器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RibbonRoutingFilter，执行顺序为10，是route阶段的第一个执行的过滤器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SimpleHostRoutingFilter，执行顺序为100，是route阶段的第二个执行的过滤器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SendForwardFilter，执行顺序是500，是route阶段第三个执行的过滤器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3</a:t>
            </a: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、post过滤器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SendErrorFilter，执行顺序是0，是post阶段的第一个执行的过滤器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SendResponseFilter，执行顺序为1000，是post阶段最后执行的过滤器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Zuul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过滤器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06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分布式服务跟踪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Sleuth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4275455" y="3377565"/>
            <a:ext cx="6348095" cy="1078230"/>
          </a:xfrm>
        </p:spPr>
        <p:txBody>
          <a:bodyPr/>
          <a:lstStyle/>
          <a:p>
            <a:r>
              <a:rPr lang="en-US" altLang="zh-CN" dirty="0"/>
              <a:t>Sleuth + Kafka + Elasticsearch + Logstash + Kibana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Span：基本工作单元，发送一个远程调度任务 就会产生一个Span，Span是一个64位ID唯一标识的，Trace是用另一个	64位ID唯一标识的，Span还有其他数据信息，比如摘要、时间戳事件、Span的ID、以及进度ID。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Trace：一系列Span组成的一个树状结构。请求一个微服务系统的API接口，这个API接口，需要调用多个微服务，调用	每个微服务都会产生一个新的Span，所有由这个请求产生的Span组成了这个Trace。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Annotation：用来及时记录一个事件的，一些核心注解用来定义一个请求的开始和结束 。这些注解包括以下：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cs - Client Sent -客户端发送一个请求，这个注解描述了这个Span的开始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sr - Server Received -服务端获得请求并准备开始处理它，如果将其sr减去cs时间戳便可得到网络传输的时间。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ss - Server Sent （服务端发送响应）–该注解表明请求处理的完成(当请求返回客户端)，如果ss的时间戳减去sr时间戳，就可以得到服务器请求的时间。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pPr marR="0" lvl="1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cr - Client Received （客户端接收响应）-此时Span的结束，如果cr的时间戳减去cs时间戳便可以得到整个请求所消耗的时间。</a:t>
            </a:r>
            <a:endParaRPr 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基本术语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latin typeface="汉仪尚巍手书W" panose="00020600040101010101" charset="-122"/>
                <a:ea typeface="汉仪尚巍手书W" panose="00020600040101010101" charset="-122"/>
              </a:rPr>
              <a:t>谢谢观看</a:t>
            </a:r>
            <a:endParaRPr lang="zh-CN" altLang="en-US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下期预告：</a:t>
            </a:r>
            <a:r>
              <a:rPr lang="en-US" altLang="zh-CN"/>
              <a:t>springcloud</a:t>
            </a:r>
            <a:r>
              <a:t>融会贯通</a:t>
            </a: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01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汉仪尚巍手书W" panose="00020600040101010101" charset="-122"/>
                <a:ea typeface="汉仪尚巍手书W" panose="00020600040101010101" charset="-122"/>
              </a:rPr>
              <a:t>服务注册与发现</a:t>
            </a:r>
            <a:r>
              <a:rPr lang="en-US" altLang="zh-CN" dirty="0">
                <a:latin typeface="汉仪尚巍手书W" panose="00020600040101010101" charset="-122"/>
                <a:ea typeface="汉仪尚巍手书W" panose="00020600040101010101" charset="-122"/>
              </a:rPr>
              <a:t>Eureka</a:t>
            </a:r>
            <a:endParaRPr lang="en-US" altLang="zh-CN" dirty="0">
              <a:latin typeface="汉仪尚巍手书W" panose="00020600040101010101" charset="-122"/>
              <a:ea typeface="汉仪尚巍手书W" panose="00020600040101010101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Spring Cloud 体系中最核心、默认的注册中心组件</a:t>
            </a:r>
            <a:endParaRPr lang="zh-CN" altLang="en-US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server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注册服务、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provider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提供服务、consumer消费服务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、如何实现高可用？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集群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符合分布式系统的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CAP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原则么？她保证了哪些？如何保证的？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Consistency（一致性）、 Availability（可用性）、Partition tolerance（分区容错性）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Eureka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的使用场景：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服务注册、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renew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服务续约、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cancel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服务下线、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getRegister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获取注册列表信息、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remoteCall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远程调用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Consul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初识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L="0" indent="0">
              <a:spcBef>
                <a:spcPts val="1000"/>
              </a:spcBef>
              <a:buNone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90" y="4497705"/>
            <a:ext cx="3803650" cy="1631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1、Eureka Server 启动成功，等待服务端注册。在启动过程中如果配置了集群，集群之间定时通过 Replicate 同步注册表，每个 Eureka Server 都存在独立完整的服务注册表信息；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2、Eureka Client 启动时根据配置的 Eureka Server 地址去注册中心注册服务；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3、Eureka Client 会每 30s 向 Eureka Server 发送一次心跳请求，证明客户端服务正常；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4、当Eureka Server 90s内没有收到Eureka Client的心跳，注册中心则认为该节点失效，会注销该实例；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5、单位时间内 Eureka Server 统计到有大量的 Eureka Client 没有上送心跳，则认为可能为网络异常，进入自我保护机制，不再剔除没有上送心跳的客户端；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6、当 Eureka Client 心跳请求恢复正常之后，Eureka Server 自动退出自我保护模式；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7、Eureka Client 定时全量或者增量从注册中心获取服务注册表，并且将获取到的信息缓存到本地；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8、服务调用时，Eureka Client 会先从本地缓存找寻调取的服务。如果获取不到，先从注册中心刷新注册表，再同步到本地缓存；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9、Eureka Client 获取到目标服务器信息，发起服务调用；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10、Eureka Client 程序关闭时向 Eureka Server 发送取消请求，Eureka Server 将实例从注册表中删除。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Eureka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的工作流程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292350" y="2661817"/>
            <a:ext cx="1659890" cy="110680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66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02</a:t>
            </a:r>
            <a:endParaRPr lang="en-US" altLang="zh-CN" sz="66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2438400" y="3767352"/>
            <a:ext cx="136779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275455" y="2402205"/>
            <a:ext cx="6447155" cy="897255"/>
          </a:xfrm>
        </p:spPr>
        <p:txBody>
          <a:bodyPr>
            <a:normAutofit fontScale="90000"/>
          </a:bodyPr>
          <a:lstStyle/>
          <a:p>
            <a:r>
              <a:rPr lang="zh-CN" dirty="0">
                <a:latin typeface="汉仪尚巍手书W" panose="00020600040101010101" charset="-122"/>
                <a:ea typeface="宋体" panose="02010600030101010101" pitchFamily="2" charset="-122"/>
              </a:rPr>
              <a:t>客户端负载均衡</a:t>
            </a:r>
            <a:r>
              <a:rPr lang="en-US" altLang="zh-CN" dirty="0">
                <a:latin typeface="汉仪尚巍手书W" panose="00020600040101010101" charset="-122"/>
                <a:ea typeface="宋体" panose="02010600030101010101" pitchFamily="2" charset="-122"/>
              </a:rPr>
              <a:t>Ribbon</a:t>
            </a:r>
            <a:endParaRPr lang="en-US" altLang="zh-CN" dirty="0">
              <a:latin typeface="汉仪尚巍手书W" panose="00020600040101010101" charset="-122"/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cs typeface="隶书" panose="02010509060101010101" charset="-122"/>
                <a:sym typeface="+mn-ea"/>
              </a:rPr>
              <a:t>Load Balance，将工作任务（负载）进行平衡、分摊到多个操作单元上进行运行，从而协同完成工作任务。</a:t>
            </a:r>
            <a:endParaRPr lang="en-US" altLang="zh-CN" dirty="0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2292350" y="2363377"/>
            <a:ext cx="1659890" cy="433098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2500" lnSpcReduction="10000"/>
          </a:bodyPr>
          <a:lstStyle/>
          <a:p>
            <a:pPr algn="ctr"/>
            <a:r>
              <a:rPr lang="en-US" altLang="zh-CN" sz="2800" b="1" spc="200" dirty="0">
                <a:solidFill>
                  <a:schemeClr val="accent1"/>
                </a:solidFill>
                <a:latin typeface="隶书" panose="02010509060101010101" charset="-122"/>
                <a:ea typeface="隶书" panose="02010509060101010101" charset="-122"/>
                <a:cs typeface="Arial" panose="020B0604020202020204" pitchFamily="34" charset="0"/>
              </a:rPr>
              <a:t>PART</a:t>
            </a:r>
            <a:endParaRPr lang="en-US" altLang="zh-CN" sz="2800" b="1" spc="200" dirty="0">
              <a:solidFill>
                <a:schemeClr val="accent1"/>
              </a:solidFill>
              <a:latin typeface="隶书" panose="02010509060101010101" charset="-122"/>
              <a:ea typeface="隶书" panose="02010509060101010101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、快速搭建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Feign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客户端内置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Ribbon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（推荐，开发成本高，维护成本低）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lang="zh-CN" altLang="en-US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服务器端负载均衡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endParaRPr altLang="zh-CN" spc="50" noProof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  <a:sym typeface="+mn-ea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是客户端所有请求统一交给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，由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进行实现负载均衡请求转发，属于服务器端负载均衡,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请求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由</a:t>
            </a:r>
            <a:r>
              <a:rPr altLang="zh-CN" spc="50" noProof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服务器端进行转发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； Ribbon是从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E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ureka注册中心服务器上获取服务注册信息列表，缓存到本地，然后在本地实现轮询等负载均衡策略，即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在客户端实现负载均衡。</a:t>
            </a:r>
            <a:endParaRPr kumimoji="0" altLang="zh-CN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、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Nginx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负载均衡机制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1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）轮询：默认方式，所有请求都按照时间顺序分配到不同的服务上，如果服务Down掉则自动剔除；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2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）权重：指定每个服务的权重比例，weight和访问比率成正比，通常用于后端服务机器性能不统一，将性能好的分配权重高来发挥服务器最大性能；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3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）iphash：每个请求都根据访问ip的hash结果分配，每个访客固定访问一个后端服务；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4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）最少连接：将请求分配到连接数最少的服务上；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（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5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）</a:t>
            </a:r>
            <a:r>
              <a:rPr altLang="zh-CN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fair</a:t>
            </a: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：按后端服务器的响应时间来分配请求，响应时间短的优先分配。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搭建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Ribbon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501261"/>
            <a:ext cx="10970190" cy="4758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RandomRule，随机选取；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RoundRobinRule，线性轮询；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RetryRule，默认用RoundRobinRule策略选取服务；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WeightedResponseTimeRule，响应时间作为选取权重，响应时间越短的服务被选中的可能性大；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ClientConfigEnabledRoundRobinRule，默认通过RoundRobinRule策略选取服务；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BestAvailableRule，从所有没有断开的服务中，找到到目前为止，请求数量最小的服务；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PredicateBasedRule，抽象类，提供choose模板，通过调用AbstractServerPredicate实现类的过滤方法来过滤出目标的服务，再通过轮询方法选出一个服务；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AvailabilityFilteringRule，按可用性进行过滤服务，先用线性轮询策略选出一个服务，通过predicate对象判断是否符合可用性要求，符合的就作为目标服务，先选择后过滤；</a:t>
            </a:r>
            <a:endParaRPr kumimoji="0" lang="zh-CN" altLang="en-US" b="0" i="0" spc="5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pc="5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ZoneAvoidanceRule，获取可用区域，判断服务是否在可用区中。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负载均衡策略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/>
          <p:nvPr>
            <p:custDataLst>
              <p:tags r:id="rId1"/>
            </p:custDataLst>
          </p:nvPr>
        </p:nvSpPr>
        <p:spPr>
          <a:xfrm>
            <a:off x="608400" y="1491101"/>
            <a:ext cx="10970190" cy="4758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类继承关系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" y="82550"/>
            <a:ext cx="10444480" cy="66935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topBot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ottomTo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navigation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bel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7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179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5、16、21、24、25、26、27、30、35、40、43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1"/>
  <p:tag name="KSO_WM_UNIT_TYPE" val="b"/>
  <p:tag name="KSO_WM_UNIT_INDEX" val="1"/>
  <p:tag name="KSO_WM_TEMPLATE_CATEGORY" val="custom"/>
  <p:tag name="KSO_WM_TEMPLATE_INDEX" val="20204179"/>
  <p:tag name="KSO_WM_UNIT_ID" val="custom20204179_1*b*1"/>
  <p:tag name="KSO_WM_UNIT_PRESET_TEXT" val="单击此处添加副标题内容"/>
  <p:tag name="KSO_WM_UNIT_ISNUMDGMTITLE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1*a*1"/>
  <p:tag name="KSO_WM_UNIT_PRESET_TEXT" val="大数据时代"/>
  <p:tag name="KSO_WM_UNIT_ISNUMDGMTITLE" val="0"/>
</p:tagLst>
</file>

<file path=ppt/tags/tag145.xml><?xml version="1.0" encoding="utf-8"?>
<p:tagLst xmlns:p="http://schemas.openxmlformats.org/presentationml/2006/main">
  <p:tag name="KSO_WM_UNIT_ISCONTENTSTITLE" val="0"/>
  <p:tag name="KSO_WM_UNIT_NOCLEAR" val="0"/>
  <p:tag name="KSO_WM_UNIT_VALUE" val="6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LAYERLEVEL" val="1"/>
  <p:tag name="KSO_WM_TAG_VERSION" val="1.0"/>
  <p:tag name="KSO_WM_BEAUTIFY_FLAG" val="#wm#"/>
  <p:tag name="KSO_WM_TEMPLATE_CATEGORY" val="custom"/>
  <p:tag name="KSO_WM_TEMPLATE_INDEX" val="20204179"/>
  <p:tag name="KSO_WM_UNIT_ID" val="custom20204179_1*b*2"/>
  <p:tag name="KSO_WM_UNIT_PRESET_TEXT" val="单击此处输入你的正文，文字是您思想的提炼，为了最终演示发布的良好效果，请尽量言简意赅的阐述观点。"/>
  <p:tag name="KSO_WM_UNIT_ISNUMDGMTITLE" val="0"/>
</p:tagLst>
</file>

<file path=ppt/tags/tag14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1"/>
  <p:tag name="KSO_WM_TEMPLATE_MASTER_THUMB_INDEX" val="12"/>
  <p:tag name="KSO_WM_TEMPLATE_THUMBS_INDEX" val="1、4、7、9、12、15、16、21、24、25、26、27、30、35、40、43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179"/>
  <p:tag name="KSO_WM_UNIT_ID" val="custom20204179_4*b*1"/>
  <p:tag name="KSO_WM_UNIT_ISNUMDGMTITLE" val="0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179"/>
  <p:tag name="KSO_WM_UNIT_ID" val="custom20204179_4*a*1"/>
  <p:tag name="KSO_WM_UNIT_ISNUMDGMTITLE" val="0"/>
  <p:tag name="KSO_WM_UNIT_TEXT_FILL_FORE_SCHEMECOLOR_INDEX" val="2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1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1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2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2_1"/>
  <p:tag name="KSO_WM_UNIT_PRESET_TEXT" val="单击此处添加正文"/>
  <p:tag name="KSO_WM_UNIT_SUBTYPE" val="a"/>
  <p:tag name="KSO_WM_UNIT_USESOURCEFORMAT_APPLY" val="1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3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3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4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4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1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3"/>
  <p:tag name="KSO_WM_UNIT_USESOURCEFORMAT_APPLY" val="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5_2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8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5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1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3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3"/>
  <p:tag name="KSO_WM_UNIT_USESOURCEFORMAT_APPLY" val="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2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i*1_6_2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179"/>
  <p:tag name="KSO_WM_UNIT_ID" val="custom20204179_6*l_h_f*1_6_1"/>
  <p:tag name="KSO_WM_UNIT_PRESET_TEXT" val="单击此处添加正文"/>
  <p:tag name="KSO_WM_UNIT_SUBTYPE" val="a"/>
  <p:tag name="KSO_WM_UNIT_VALUE" val="11"/>
  <p:tag name="KSO_WM_UNIT_USESOURCEFORMAT_APPLY" val="1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179"/>
  <p:tag name="KSO_WM_SLIDE_ID" val="custom20204179_4"/>
</p:tagLst>
</file>

<file path=ppt/tags/tag17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7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7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8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189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19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4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197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PLACING_PICTURE_USER_VIEWPORT" val="{&quot;height&quot;:10541,&quot;width&quot;:16448}"/>
</p:tagLst>
</file>

<file path=ppt/tags/tag201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05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07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14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1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19.xml><?xml version="1.0" encoding="utf-8"?>
<p:tagLst xmlns:p="http://schemas.openxmlformats.org/presentationml/2006/main">
  <p:tag name="KSO_WM_UNIT_PLACING_PICTURE_USER_VIEWPORT" val="{&quot;height&quot;:5424,&quot;width&quot;:16380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6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29.xml><?xml version="1.0" encoding="utf-8"?>
<p:tagLst xmlns:p="http://schemas.openxmlformats.org/presentationml/2006/main">
  <p:tag name="KSO_WM_UNIT_PLACING_PICTURE_USER_VIEWPORT" val="{&quot;height&quot;:4416,&quot;width&quot;:8928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33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3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37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3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5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48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4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TEMPLATE_CATEGORY" val="custom"/>
  <p:tag name="KSO_WM_TEMPLATE_INDEX" val="20204179"/>
  <p:tag name="KSO_WM_UNIT_ID" val="custom20204179_7*e*1"/>
  <p:tag name="KSO_WM_UNIT_PRESET_TEXT" val="0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2"/>
  <p:tag name="KSO_WM_TEMPLATE_CATEGORY" val="custom"/>
  <p:tag name="KSO_WM_TEMPLATE_INDEX" val="20204179"/>
  <p:tag name="KSO_WM_UNIT_ID" val="custom20204179_7*i*2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79_7*a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PRESET_TEXT" val="单击此处添加标题"/>
</p:tagLst>
</file>

<file path=ppt/tags/tag252.xml><?xml version="1.0" encoding="utf-8"?>
<p:tagLst xmlns:p="http://schemas.openxmlformats.org/presentationml/2006/main">
  <p:tag name="KSO_WM_UNIT_ISCONTENTSTITLE" val="0"/>
  <p:tag name="KSO_WM_UNIT_PRESET_TEXT" val="单击此处添加文本具体内容，简明扼要的阐述您的观点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179_7*b*1"/>
  <p:tag name="KSO_WM_TEMPLATE_CATEGORY" val="custom"/>
  <p:tag name="KSO_WM_TEMPLATE_INDEX" val="20204179"/>
  <p:tag name="KSO_WM_UNIT_LAYERLEVEL" val="1"/>
  <p:tag name="KSO_WM_TAG_VERSION" val="1.0"/>
  <p:tag name="KSO_WM_BEAUTIFY_FLAG" val="#wm#"/>
  <p:tag name="KSO_WM_UNIT_ISNUMDGMTITLE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TYPE" val="i"/>
  <p:tag name="KSO_WM_UNIT_INDEX" val="1"/>
  <p:tag name="KSO_WM_TEMPLATE_CATEGORY" val="custom"/>
  <p:tag name="KSO_WM_TEMPLATE_INDEX" val="20204179"/>
  <p:tag name="KSO_WM_UNIT_ID" val="custom20204179_7*i*1"/>
</p:tagLst>
</file>

<file path=ppt/tags/tag254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179"/>
  <p:tag name="KSO_WM_SLIDE_ID" val="custom20204179_7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636"/>
  <p:tag name="KSO_WM_UNIT_TYPE" val="f"/>
  <p:tag name="KSO_WM_UNIT_INDEX" val="1"/>
  <p:tag name="KSO_WM_TEMPLATE_CATEGORY" val="custom"/>
  <p:tag name="KSO_WM_TEMPLATE_INDEX" val="20204179"/>
  <p:tag name="KSO_WM_UNIT_ID" val="custom20204179_8*f*1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SUBTYPE" val="a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BLOCK" val="0"/>
  <p:tag name="KSO_WM_TEMPLATE_CATEGORY" val="custom"/>
  <p:tag name="KSO_WM_TEMPLATE_INDEX" val="20204179"/>
  <p:tag name="KSO_WM_UNIT_ID" val="custom20204179_8*a*1"/>
  <p:tag name="KSO_WM_UNIT_PRESET_TEXT" val="单击此处添加大标题"/>
  <p:tag name="KSO_WM_UNIT_ISNUMDGMTITLE" val="0"/>
</p:tagLst>
</file>

<file path=ppt/tags/tag257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8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8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TEMPLATE_CATEGORY" val="custom"/>
  <p:tag name="KSO_WM_TEMPLATE_INDEX" val="20204179"/>
  <p:tag name="KSO_WM_UNIT_ID" val="custom20204179_43*a*1"/>
  <p:tag name="KSO_WM_UNIT_PRESET_TEXT" val="谢谢观看"/>
  <p:tag name="KSO_WM_UNIT_ISNUMDGMTITLE" val="0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b"/>
  <p:tag name="KSO_WM_UNIT_INDEX" val="1"/>
  <p:tag name="KSO_WM_TEMPLATE_CATEGORY" val="custom"/>
  <p:tag name="KSO_WM_TEMPLATE_INDEX" val="20204179"/>
  <p:tag name="KSO_WM_UNIT_ID" val="custom20204179_43*b*1"/>
  <p:tag name="KSO_WM_UNIT_PRESET_TEXT" val="单击此处添加文本具体内容"/>
  <p:tag name="KSO_WM_UNIT_ISNUMDGMTITLE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43"/>
  <p:tag name="KSO_WM_TAG_VERSION" val="1.0"/>
  <p:tag name="KSO_WM_SLIDE_LAYOUT" val="a_b"/>
  <p:tag name="KSO_WM_SLIDE_LAYOUT_CNT" val="1_1"/>
  <p:tag name="KSO_WM_TEMPLATE_MASTER_TYPE" val="1"/>
  <p:tag name="KSO_WM_TEMPLATE_COLOR_TYPE" val="1"/>
  <p:tag name="KSO_WM_TEMPLATE_CATEGORY" val="custom"/>
  <p:tag name="KSO_WM_TEMPLATE_INDEX" val="20204179"/>
  <p:tag name="KSO_WM_SLIDE_ID" val="custom20204179_43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frame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K_DARK_LIGHT" val="2"/>
  <p:tag name="KSO_WM_UNIT_INDEX" val="1"/>
  <p:tag name="KSO_WM_UNIT_BK_DARK_LIGHT" val="1"/>
  <p:tag name="KSO_WM_UNIT_TYPE" val="i"/>
  <p:tag name="KSO_WM_UNIT_SUBTYPE" val="h"/>
  <p:tag name="KSO_WM_SLIDE_BACKGROUND_TYPE" val="leftRight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heme/theme1.xml><?xml version="1.0" encoding="utf-8"?>
<a:theme xmlns:a="http://schemas.openxmlformats.org/drawingml/2006/main" name="2_Office 主题​​">
  <a:themeElements>
    <a:clrScheme name="自定义 44">
      <a:dk1>
        <a:srgbClr val="000000"/>
      </a:dk1>
      <a:lt1>
        <a:srgbClr val="FFFFFF"/>
      </a:lt1>
      <a:dk2>
        <a:srgbClr val="22262D"/>
      </a:dk2>
      <a:lt2>
        <a:srgbClr val="FFFFFF"/>
      </a:lt2>
      <a:accent1>
        <a:srgbClr val="586EFE"/>
      </a:accent1>
      <a:accent2>
        <a:srgbClr val="49D4E5"/>
      </a:accent2>
      <a:accent3>
        <a:srgbClr val="436DD3"/>
      </a:accent3>
      <a:accent4>
        <a:srgbClr val="8567C5"/>
      </a:accent4>
      <a:accent5>
        <a:srgbClr val="D7539E"/>
      </a:accent5>
      <a:accent6>
        <a:srgbClr val="F65D5E"/>
      </a:accent6>
      <a:hlink>
        <a:srgbClr val="0563C1"/>
      </a:hlink>
      <a:folHlink>
        <a:srgbClr val="954E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5321</Words>
  <Application>WPS 演示</Application>
  <PresentationFormat>宽屏</PresentationFormat>
  <Paragraphs>232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隶书</vt:lpstr>
      <vt:lpstr>微软雅黑</vt:lpstr>
      <vt:lpstr>汉仪尚巍手书W</vt:lpstr>
      <vt:lpstr>Arial Unicode MS</vt:lpstr>
      <vt:lpstr>Calibri</vt:lpstr>
      <vt:lpstr>2_Office 主题​​</vt:lpstr>
      <vt:lpstr>SpringCloud</vt:lpstr>
      <vt:lpstr>PowerPoint 演示文稿</vt:lpstr>
      <vt:lpstr>服务注册与发现Eureka</vt:lpstr>
      <vt:lpstr>PowerPoint 演示文稿</vt:lpstr>
      <vt:lpstr>PowerPoint 演示文稿</vt:lpstr>
      <vt:lpstr>客户端负载均衡Ribbon</vt:lpstr>
      <vt:lpstr>PowerPoint 演示文稿</vt:lpstr>
      <vt:lpstr>PowerPoint 演示文稿</vt:lpstr>
      <vt:lpstr>PowerPoint 演示文稿</vt:lpstr>
      <vt:lpstr>分布式配置中心Config</vt:lpstr>
      <vt:lpstr>PowerPoint 演示文稿</vt:lpstr>
      <vt:lpstr>服务容错保护Hystrix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服务网关Zuul</vt:lpstr>
      <vt:lpstr>PowerPoint 演示文稿</vt:lpstr>
      <vt:lpstr>PowerPoint 演示文稿</vt:lpstr>
      <vt:lpstr>PowerPoint 演示文稿</vt:lpstr>
      <vt:lpstr>分布式服务跟踪Sleuth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Dylan</dc:creator>
  <cp:lastModifiedBy>Dylan</cp:lastModifiedBy>
  <cp:revision>57</cp:revision>
  <dcterms:created xsi:type="dcterms:W3CDTF">2020-07-19T00:24:00Z</dcterms:created>
  <dcterms:modified xsi:type="dcterms:W3CDTF">2020-07-23T09:43:07Z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